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71" r:id="rId3"/>
    <p:sldId id="377" r:id="rId4"/>
    <p:sldId id="347" r:id="rId5"/>
    <p:sldId id="362" r:id="rId6"/>
    <p:sldId id="364" r:id="rId7"/>
    <p:sldId id="365" r:id="rId8"/>
    <p:sldId id="366" r:id="rId9"/>
    <p:sldId id="367" r:id="rId10"/>
    <p:sldId id="368" r:id="rId11"/>
    <p:sldId id="369" r:id="rId12"/>
    <p:sldId id="372" r:id="rId13"/>
    <p:sldId id="374" r:id="rId14"/>
    <p:sldId id="383" r:id="rId15"/>
    <p:sldId id="381" r:id="rId16"/>
    <p:sldId id="382" r:id="rId17"/>
    <p:sldId id="373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00FF00"/>
    <a:srgbClr val="3399FF"/>
    <a:srgbClr val="33CC33"/>
    <a:srgbClr val="B01014"/>
    <a:srgbClr val="E2707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598" autoAdjust="0"/>
  </p:normalViewPr>
  <p:slideViewPr>
    <p:cSldViewPr>
      <p:cViewPr>
        <p:scale>
          <a:sx n="90" d="100"/>
          <a:sy n="90" d="100"/>
        </p:scale>
        <p:origin x="-224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592F-AA42-4F4A-B537-02139A25A5AD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3362A-AF39-42FF-889D-6EF79FBF6B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6FB195-162A-4447-BC2C-2EB88C0AC50E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B439E-4741-4B00-9B8F-7C26BC3B97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mblem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20688"/>
            <a:ext cx="5236064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_TS88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41218" y="3913102"/>
            <a:ext cx="3532342" cy="2357454"/>
          </a:xfrm>
          <a:prstGeom prst="rect">
            <a:avLst/>
          </a:prstGeom>
        </p:spPr>
      </p:pic>
      <p:pic>
        <p:nvPicPr>
          <p:cNvPr id="9" name="Рисунок 8" descr="_TS88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4500570"/>
            <a:ext cx="3321518" cy="2357430"/>
          </a:xfrm>
          <a:prstGeom prst="rect">
            <a:avLst/>
          </a:prstGeom>
        </p:spPr>
      </p:pic>
      <p:pic>
        <p:nvPicPr>
          <p:cNvPr id="10" name="Рисунок 9" descr="46441674_10215455058501901_6916492385744584704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0"/>
            <a:ext cx="3143240" cy="1785926"/>
          </a:xfrm>
          <a:prstGeom prst="rect">
            <a:avLst/>
          </a:prstGeom>
        </p:spPr>
      </p:pic>
      <p:pic>
        <p:nvPicPr>
          <p:cNvPr id="11" name="Рисунок 10" descr="74432632_10218413943472176_809829910449016012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85728"/>
            <a:ext cx="3071834" cy="2537604"/>
          </a:xfrm>
          <a:prstGeom prst="rect">
            <a:avLst/>
          </a:prstGeom>
        </p:spPr>
      </p:pic>
      <p:pic>
        <p:nvPicPr>
          <p:cNvPr id="1026" name="Picture 2" descr="C:\Users\tur001\Desktop\46445253_1000848706790483_5475538292524974080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714620"/>
            <a:ext cx="3214710" cy="2136338"/>
          </a:xfrm>
          <a:prstGeom prst="rect">
            <a:avLst/>
          </a:prstGeom>
          <a:noFill/>
        </p:spPr>
      </p:pic>
      <p:pic>
        <p:nvPicPr>
          <p:cNvPr id="1027" name="Picture 3" descr="C:\Users\tur001\Desktop\46501250_1000848970123790_4898796572050980864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214422"/>
            <a:ext cx="2733629" cy="2102387"/>
          </a:xfrm>
          <a:prstGeom prst="rect">
            <a:avLst/>
          </a:prstGeom>
          <a:noFill/>
        </p:spPr>
      </p:pic>
      <p:sp>
        <p:nvSpPr>
          <p:cNvPr id="12" name="Блок-схема: перфолента 11"/>
          <p:cNvSpPr/>
          <p:nvPr/>
        </p:nvSpPr>
        <p:spPr>
          <a:xfrm>
            <a:off x="3275856" y="2132856"/>
            <a:ext cx="2520280" cy="2088232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993300"/>
                </a:solidFill>
              </a:rPr>
              <a:t>Змагання з пішохідного туризму в закритому приміщенні</a:t>
            </a:r>
            <a:endParaRPr lang="uk-UA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SC_0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312" y="3933056"/>
            <a:ext cx="33371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907704" cy="339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Відк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3789040"/>
            <a:ext cx="3240360" cy="2376264"/>
          </a:xfrm>
          <a:prstGeom prst="rect">
            <a:avLst/>
          </a:prstGeom>
        </p:spPr>
      </p:pic>
      <p:pic>
        <p:nvPicPr>
          <p:cNvPr id="14" name="Рисунок 13" descr="C:\Documents and Settings\Admin\Мои документы\Downloads\IMG_20190517_2008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221088"/>
            <a:ext cx="138765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Вог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12160" y="1772816"/>
            <a:ext cx="2699792" cy="2263746"/>
          </a:xfrm>
          <a:prstGeom prst="rect">
            <a:avLst/>
          </a:prstGeom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0"/>
            <a:ext cx="27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Волна 9"/>
          <p:cNvSpPr/>
          <p:nvPr/>
        </p:nvSpPr>
        <p:spPr>
          <a:xfrm>
            <a:off x="2771800" y="1700808"/>
            <a:ext cx="3168352" cy="2304256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7030A0"/>
                </a:solidFill>
              </a:rPr>
              <a:t>Обласний туристський </a:t>
            </a:r>
            <a:r>
              <a:rPr lang="uk-UA" sz="1400" b="1" dirty="0" smtClean="0">
                <a:solidFill>
                  <a:srgbClr val="7030A0"/>
                </a:solidFill>
              </a:rPr>
              <a:t>турнір</a:t>
            </a:r>
            <a:endParaRPr lang="uk-UA" sz="1400" dirty="0" smtClean="0">
              <a:solidFill>
                <a:srgbClr val="7030A0"/>
              </a:solidFill>
            </a:endParaRPr>
          </a:p>
          <a:p>
            <a:pPr algn="ctr"/>
            <a:r>
              <a:rPr lang="uk-UA" sz="1400" b="1" dirty="0" smtClean="0">
                <a:solidFill>
                  <a:srgbClr val="7030A0"/>
                </a:solidFill>
              </a:rPr>
              <a:t>«Пам’яті Героя України Героя Небесної </a:t>
            </a:r>
            <a:r>
              <a:rPr lang="uk-UA" sz="1400" b="1" dirty="0" smtClean="0">
                <a:solidFill>
                  <a:srgbClr val="7030A0"/>
                </a:solidFill>
              </a:rPr>
              <a:t>Сотні</a:t>
            </a:r>
          </a:p>
          <a:p>
            <a:pPr algn="ctr"/>
            <a:r>
              <a:rPr lang="uk-UA" sz="1400" b="1" dirty="0" smtClean="0">
                <a:solidFill>
                  <a:srgbClr val="7030A0"/>
                </a:solidFill>
              </a:rPr>
              <a:t> </a:t>
            </a:r>
            <a:r>
              <a:rPr lang="uk-UA" sz="1400" b="1" dirty="0" smtClean="0">
                <a:solidFill>
                  <a:srgbClr val="7030A0"/>
                </a:solidFill>
              </a:rPr>
              <a:t>Сергія Дідича»</a:t>
            </a:r>
            <a:endParaRPr lang="uk-UA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вітлина від Лариси Уланової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011934" cy="205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вітлина від Всеукраїнський громадський дитячий рух &quot;Школа безпеки&quot;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514650" cy="33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вітлина від Всеукраїнський громадський дитячий рух &quot;Школа безпеки&quot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45638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вітлина від Всеукраїнський громадський дитячий рух &quot;Школа безпеки&quot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581128"/>
            <a:ext cx="2915816" cy="203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 descr="Світлина від Всеукраїнський громадський дитячий рух &quot;Школа безпеки&quot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908720"/>
            <a:ext cx="3096344" cy="2322258"/>
          </a:xfrm>
          <a:prstGeom prst="rect">
            <a:avLst/>
          </a:prstGeom>
          <a:noFill/>
        </p:spPr>
      </p:pic>
      <p:pic>
        <p:nvPicPr>
          <p:cNvPr id="100356" name="Picture 4" descr="Світлина від Всеукраїнський громадський дитячий рух &quot;Школа безпеки&quot;."/>
          <p:cNvPicPr>
            <a:picLocks noChangeAspect="1" noChangeArrowheads="1"/>
          </p:cNvPicPr>
          <p:nvPr/>
        </p:nvPicPr>
        <p:blipFill>
          <a:blip r:embed="rId7" cstate="print"/>
          <a:srcRect t="17547"/>
          <a:stretch>
            <a:fillRect/>
          </a:stretch>
        </p:blipFill>
        <p:spPr bwMode="auto">
          <a:xfrm>
            <a:off x="179512" y="692696"/>
            <a:ext cx="2592288" cy="2849886"/>
          </a:xfrm>
          <a:prstGeom prst="rect">
            <a:avLst/>
          </a:prstGeom>
          <a:noFill/>
        </p:spPr>
      </p:pic>
      <p:sp>
        <p:nvSpPr>
          <p:cNvPr id="12" name="Волна 11"/>
          <p:cNvSpPr/>
          <p:nvPr/>
        </p:nvSpPr>
        <p:spPr>
          <a:xfrm>
            <a:off x="2771800" y="2060848"/>
            <a:ext cx="2880320" cy="1944216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C00000"/>
                </a:solidFill>
              </a:rPr>
              <a:t>Зимовий збір Всеукраїнського громадського дитячого руху "Школа безпеки"</a:t>
            </a:r>
            <a:endParaRPr lang="uk-UA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Навчально-тренувальні полігони для занять спортивним туризмом  </a:t>
            </a:r>
            <a:endParaRPr lang="uk-UA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216" y="4755912"/>
            <a:ext cx="2802784" cy="21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D:\2015\ОДЦТКУМ\Закриті 2015\фото\_TS885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621647" cy="180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2016\ОДЦТКУМ\Закриті 2016\фото\PICT05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09120"/>
            <a:ext cx="2953825" cy="218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2018\ОДЦТКУМ\Закриті 2018\фото\46426428_10215455053261770_7938327172035379200_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24944"/>
            <a:ext cx="2627784" cy="18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2018\ОДЦТКУМ\Закриті 2018\фото\46450913_10215455059981938_50409017540870144_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96752"/>
            <a:ext cx="2329552" cy="20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вітлина від Одцткума Івано-франківськ.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852936"/>
            <a:ext cx="2232248" cy="20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1268760"/>
            <a:ext cx="3312368" cy="54726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Богородчани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Вигода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3. с.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Задністрянськ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4.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Саджава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Княждвір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Красна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7.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Старий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Гвіздець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8.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Рашків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9.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Рахиня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10.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Кальна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11.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Старий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Мізунь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12. м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Долина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13. м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Косів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14.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Кобаки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15.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Підгайчики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16. м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Бурштин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17.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Войнилів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18. м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Калуш</a:t>
            </a: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19. с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Підпечери</a:t>
            </a:r>
            <a:endParaRPr lang="uk-UA" sz="16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20. м</a:t>
            </a:r>
            <a:r>
              <a:rPr lang="uk-UA" sz="1600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Івано-Франківськ</a:t>
            </a:r>
          </a:p>
          <a:p>
            <a:pPr>
              <a:buFontTx/>
              <a:buChar char="-"/>
            </a:pP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763688" y="836712"/>
            <a:ext cx="5544616" cy="108012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3399FF"/>
                </a:solidFill>
              </a:rPr>
              <a:t>Проведено масових заходів з учнівською та студентською молоддю</a:t>
            </a:r>
            <a:endParaRPr lang="uk-UA" dirty="0">
              <a:solidFill>
                <a:srgbClr val="3399FF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206084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9992" y="220486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76256" y="2204864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91880" y="2852936"/>
            <a:ext cx="237626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Міжнародне співробітництво</a:t>
            </a:r>
            <a:endParaRPr lang="uk-UA" sz="1400" dirty="0">
              <a:solidFill>
                <a:srgbClr val="9933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72200" y="3284984"/>
            <a:ext cx="2376264" cy="10801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Відправлення організованих туристських груп</a:t>
            </a:r>
            <a:endParaRPr lang="uk-UA" sz="1400" dirty="0">
              <a:solidFill>
                <a:srgbClr val="9933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0" y="4365104"/>
            <a:ext cx="2088232" cy="9361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401 ступеневий</a:t>
            </a:r>
            <a:endParaRPr lang="uk-UA" sz="1400" dirty="0" smtClean="0">
              <a:solidFill>
                <a:srgbClr val="993300"/>
              </a:solidFill>
            </a:endParaRPr>
          </a:p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Учасників в них </a:t>
            </a:r>
            <a:endParaRPr lang="uk-UA" sz="1400" dirty="0">
              <a:solidFill>
                <a:srgbClr val="9933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971600" y="3717032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39752" y="3645024"/>
            <a:ext cx="21602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123728" y="4365104"/>
            <a:ext cx="2088232" cy="9361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solidFill>
                  <a:srgbClr val="993300"/>
                </a:solidFill>
              </a:rPr>
              <a:t>Кетегорійних</a:t>
            </a:r>
            <a:endParaRPr lang="uk-UA" sz="1400" dirty="0" smtClean="0">
              <a:solidFill>
                <a:srgbClr val="993300"/>
              </a:solidFill>
            </a:endParaRPr>
          </a:p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Учасників в них</a:t>
            </a:r>
            <a:endParaRPr lang="uk-UA" sz="1400" dirty="0">
              <a:solidFill>
                <a:srgbClr val="9933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99592" y="2924944"/>
            <a:ext cx="2088232" cy="9361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туристських-спортивних походів</a:t>
            </a:r>
            <a:endParaRPr lang="uk-UA" sz="14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11560" y="404664"/>
            <a:ext cx="7848872" cy="8640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Навчально-педагогічна діяльність ІФОДЦТКУМ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87624" y="1340768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843808" y="134076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3407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134076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52320" y="1340768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528" y="5085184"/>
            <a:ext cx="1512168" cy="9361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Експедиції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051720" y="2132856"/>
            <a:ext cx="1656184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Курси підвищення кваліфікації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1920" y="2060848"/>
            <a:ext cx="1512168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Навчальні семінари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08104" y="2060848"/>
            <a:ext cx="1368152" cy="9361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Атестації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020272" y="2060848"/>
            <a:ext cx="1872208" cy="115212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Програмно-методичне забезпечення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611560" y="3501008"/>
            <a:ext cx="7848872" cy="864096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Краєзнавчо-пошукова діяльність ІФОДЦТКУМ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1920" y="5085184"/>
            <a:ext cx="1368152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Акції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23728" y="5085184"/>
            <a:ext cx="1368152" cy="9361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Зльоти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9944" y="2141240"/>
            <a:ext cx="1368152" cy="9361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Гурткова робота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652120" y="5157192"/>
            <a:ext cx="1728192" cy="10081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Конференції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524328" y="5157192"/>
            <a:ext cx="1440160" cy="100811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Конкурси</a:t>
            </a:r>
            <a:endParaRPr lang="uk-UA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115616" y="450912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699792" y="4509120"/>
            <a:ext cx="3600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443711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56176" y="450912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596336" y="4437112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611560" y="476672"/>
            <a:ext cx="7848872" cy="864096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3399FF"/>
                </a:solidFill>
              </a:rPr>
              <a:t>Екскурсійна  діяльність ІФОДЦТКУМ</a:t>
            </a:r>
            <a:endParaRPr lang="uk-UA" dirty="0">
              <a:solidFill>
                <a:srgbClr val="3399FF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331640" y="1340768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3407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6" idx="0"/>
          </p:cNvCxnSpPr>
          <p:nvPr/>
        </p:nvCxnSpPr>
        <p:spPr>
          <a:xfrm>
            <a:off x="7452320" y="1340768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528" y="5085184"/>
            <a:ext cx="1872208" cy="1440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002060"/>
                </a:solidFill>
              </a:rPr>
              <a:t>Альманах</a:t>
            </a:r>
          </a:p>
          <a:p>
            <a:pPr algn="ctr"/>
            <a:r>
              <a:rPr lang="uk-UA" sz="1400" dirty="0" err="1" smtClean="0">
                <a:solidFill>
                  <a:srgbClr val="002060"/>
                </a:solidFill>
              </a:rPr>
              <a:t>“Краєзнавець</a:t>
            </a:r>
            <a:r>
              <a:rPr lang="uk-UA" sz="1400" dirty="0" smtClean="0">
                <a:solidFill>
                  <a:srgbClr val="002060"/>
                </a:solidFill>
              </a:rPr>
              <a:t> </a:t>
            </a:r>
            <a:r>
              <a:rPr lang="uk-UA" sz="1400" dirty="0" err="1" smtClean="0">
                <a:solidFill>
                  <a:srgbClr val="002060"/>
                </a:solidFill>
              </a:rPr>
              <a:t>Прикарпаття”</a:t>
            </a:r>
            <a:endParaRPr lang="uk-UA" sz="1400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19872" y="1844824"/>
            <a:ext cx="2376264" cy="9361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Міжнародне співробітництво</a:t>
            </a:r>
            <a:endParaRPr lang="uk-UA" sz="1400" dirty="0">
              <a:solidFill>
                <a:srgbClr val="9933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0192" y="1844824"/>
            <a:ext cx="2376264" cy="10801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Відправлення організованих туристських груп</a:t>
            </a:r>
            <a:endParaRPr lang="uk-UA" sz="1400" dirty="0">
              <a:solidFill>
                <a:srgbClr val="993300"/>
              </a:solidFill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611560" y="3284984"/>
            <a:ext cx="7848872" cy="864096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Інформаційно-видавнича діяльність ІФОДЦТКУМ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9552" y="1916832"/>
            <a:ext cx="2088232" cy="9361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993300"/>
                </a:solidFill>
              </a:rPr>
              <a:t>Координація роботи турбаз</a:t>
            </a:r>
            <a:endParaRPr lang="uk-UA" sz="1400" dirty="0">
              <a:solidFill>
                <a:srgbClr val="9933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995936" y="5013176"/>
            <a:ext cx="1872208" cy="15841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rgbClr val="7030A0"/>
                </a:solidFill>
              </a:rPr>
              <a:t>Бібліотека журналу </a:t>
            </a:r>
            <a:r>
              <a:rPr lang="uk-UA" sz="1400" dirty="0" err="1" smtClean="0">
                <a:solidFill>
                  <a:srgbClr val="7030A0"/>
                </a:solidFill>
              </a:rPr>
              <a:t>“Краєзнавець</a:t>
            </a:r>
            <a:r>
              <a:rPr lang="uk-UA" sz="1400" dirty="0" smtClean="0">
                <a:solidFill>
                  <a:srgbClr val="7030A0"/>
                </a:solidFill>
              </a:rPr>
              <a:t> </a:t>
            </a:r>
            <a:r>
              <a:rPr lang="uk-UA" sz="1400" dirty="0" err="1" smtClean="0">
                <a:solidFill>
                  <a:srgbClr val="7030A0"/>
                </a:solidFill>
              </a:rPr>
              <a:t>Прикарпаття</a:t>
            </a:r>
            <a:r>
              <a:rPr lang="uk-UA" sz="1400" dirty="0" err="1" smtClean="0"/>
              <a:t>”</a:t>
            </a:r>
            <a:endParaRPr lang="uk-UA" sz="1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1403648" y="4293096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644008" y="4365104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D:\сканування\2020-02-05\2020-02-05 15-56-59_0445.jpg"/>
          <p:cNvPicPr/>
          <p:nvPr/>
        </p:nvPicPr>
        <p:blipFill>
          <a:blip r:embed="rId2" cstate="print">
            <a:lum contrast="30000"/>
          </a:blip>
          <a:srcRect l="31587" r="1762" b="31665"/>
          <a:stretch>
            <a:fillRect/>
          </a:stretch>
        </p:blipFill>
        <p:spPr bwMode="auto">
          <a:xfrm>
            <a:off x="2267744" y="4581128"/>
            <a:ext cx="152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русалка"/>
          <p:cNvPicPr/>
          <p:nvPr/>
        </p:nvPicPr>
        <p:blipFill>
          <a:blip r:embed="rId3" cstate="print"/>
          <a:srcRect l="28986" b="30688"/>
          <a:stretch>
            <a:fillRect/>
          </a:stretch>
        </p:blipFill>
        <p:spPr bwMode="auto">
          <a:xfrm>
            <a:off x="5868144" y="4797152"/>
            <a:ext cx="1295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памятки історії"/>
          <p:cNvPicPr/>
          <p:nvPr/>
        </p:nvPicPr>
        <p:blipFill>
          <a:blip r:embed="rId4" cstate="print"/>
          <a:srcRect l="29630" b="29231"/>
          <a:stretch>
            <a:fillRect/>
          </a:stretch>
        </p:blipFill>
        <p:spPr bwMode="auto">
          <a:xfrm>
            <a:off x="7380312" y="4797152"/>
            <a:ext cx="12668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Ворохтянський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навчально-тренувальний центр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“Магура”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- база по підготовці команд області, до Всеукраїнських змагань. 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56992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 smtClean="0">
                <a:solidFill>
                  <a:srgbClr val="33CC33"/>
                </a:solidFill>
              </a:rPr>
              <a:t>Проєкт</a:t>
            </a:r>
            <a:r>
              <a:rPr lang="uk-UA" b="1" i="1" dirty="0" smtClean="0">
                <a:solidFill>
                  <a:srgbClr val="33CC33"/>
                </a:solidFill>
              </a:rPr>
              <a:t> реконструкції </a:t>
            </a:r>
            <a:r>
              <a:rPr lang="uk-UA" b="1" i="1" dirty="0" err="1" smtClean="0">
                <a:solidFill>
                  <a:srgbClr val="33CC33"/>
                </a:solidFill>
              </a:rPr>
              <a:t>Ворохтянського</a:t>
            </a:r>
            <a:r>
              <a:rPr lang="uk-UA" b="1" i="1" dirty="0" smtClean="0">
                <a:solidFill>
                  <a:srgbClr val="33CC33"/>
                </a:solidFill>
              </a:rPr>
              <a:t> НТЦ</a:t>
            </a:r>
            <a:endParaRPr lang="uk-UA" b="1" i="1" dirty="0">
              <a:solidFill>
                <a:srgbClr val="33CC33"/>
              </a:solidFill>
            </a:endParaRPr>
          </a:p>
        </p:txBody>
      </p:sp>
      <p:pic>
        <p:nvPicPr>
          <p:cNvPr id="6" name="Рисунок 5" descr="D:\2020\проект swift\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9686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2020\проект swift\8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176464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2020\проект swift\зображення_viber_2020-02-26_11-41-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836712"/>
            <a:ext cx="3960440" cy="24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Z:\ПЕДАГОГІЧНИЙ\ФОТО\ce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82850" y="-10001250"/>
            <a:ext cx="2647660" cy="1800000"/>
          </a:xfrm>
          <a:prstGeom prst="rect">
            <a:avLst/>
          </a:prstGeom>
          <a:noFill/>
        </p:spPr>
      </p:pic>
      <p:pic>
        <p:nvPicPr>
          <p:cNvPr id="3" name="Рисунок 2" descr="Z:\ПЕДАГОГІЧНИЙ\ФОТО\cent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120680" cy="47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764704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	</a:t>
            </a:r>
            <a:r>
              <a:rPr lang="uk-UA" sz="2000" dirty="0" smtClean="0"/>
              <a:t>1940 рік – </a:t>
            </a:r>
            <a:r>
              <a:rPr lang="uk-UA" sz="2000" dirty="0" err="1" smtClean="0"/>
              <a:t>рік</a:t>
            </a:r>
            <a:r>
              <a:rPr lang="uk-UA" sz="2000" dirty="0" smtClean="0"/>
              <a:t> заснування.</a:t>
            </a:r>
          </a:p>
          <a:p>
            <a:pPr algn="ctr"/>
            <a:r>
              <a:rPr lang="uk-UA" sz="2000" dirty="0" smtClean="0"/>
              <a:t>	2020 рік - 80 </a:t>
            </a:r>
            <a:r>
              <a:rPr lang="uk-UA" sz="2000" dirty="0" err="1" smtClean="0"/>
              <a:t>рік</a:t>
            </a:r>
            <a:r>
              <a:rPr lang="uk-UA" sz="2000" dirty="0" smtClean="0"/>
              <a:t>  діяльності. </a:t>
            </a:r>
          </a:p>
          <a:p>
            <a:pPr algn="just"/>
            <a:r>
              <a:rPr lang="uk-UA" sz="1600" dirty="0" smtClean="0"/>
              <a:t>	</a:t>
            </a:r>
            <a:endParaRPr lang="uk-UA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6425" y="1084263"/>
          <a:ext cx="8059738" cy="5508625"/>
        </p:xfrm>
        <a:graphic>
          <a:graphicData uri="http://schemas.openxmlformats.org/presentationml/2006/ole">
            <p:oleObj spid="_x0000_s3074" name="Document" r:id="rId3" imgW="9156821" imgH="6255178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Туристсько-спортивна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79712" y="1412776"/>
            <a:ext cx="521497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FF00"/>
                </a:solidFill>
              </a:rPr>
              <a:t>Обласні змагання</a:t>
            </a:r>
            <a:endParaRPr lang="ru-RU" dirty="0">
              <a:solidFill>
                <a:srgbClr val="00FF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571604" y="1928802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322629" y="246379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5251455" y="2464587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57158" y="2428868"/>
            <a:ext cx="171451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лижного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2714620"/>
            <a:ext cx="228601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пішохідного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2714620"/>
            <a:ext cx="192882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велосипедного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2643174" y="3429000"/>
            <a:ext cx="4071966" cy="10001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FF00"/>
                </a:solidFill>
              </a:rPr>
              <a:t>Чемпіонати та Кубки України</a:t>
            </a:r>
            <a:endParaRPr lang="ru-RU" dirty="0">
              <a:solidFill>
                <a:srgbClr val="00FF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000232" y="407194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143108" y="4357694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322629" y="467837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786446" y="4357694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715140" y="407194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642910" y="4143380"/>
            <a:ext cx="1357322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лижного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71736" y="4929198"/>
            <a:ext cx="2000264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велосипедного</a:t>
            </a:r>
            <a:endParaRPr lang="ru-RU" sz="16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43438" y="4929198"/>
            <a:ext cx="17145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пішохідного</a:t>
            </a:r>
            <a:endParaRPr lang="ru-RU" sz="16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86644" y="4286256"/>
            <a:ext cx="1357322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гірського</a:t>
            </a:r>
            <a:endParaRPr lang="ru-RU" sz="16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2976" y="5286388"/>
            <a:ext cx="1214446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водного</a:t>
            </a:r>
            <a:endParaRPr lang="ru-RU" sz="16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4929190" y="471488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572264" y="5286388"/>
            <a:ext cx="221457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 спортивних туристських походів</a:t>
            </a:r>
            <a:endParaRPr lang="ru-RU" sz="1600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6929454" y="2071678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643702" y="2428868"/>
            <a:ext cx="235745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 спортивних туристських походів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09120"/>
            <a:ext cx="2928926" cy="2196695"/>
          </a:xfrm>
          <a:prstGeom prst="rect">
            <a:avLst/>
          </a:prstGeom>
        </p:spPr>
      </p:pic>
      <p:pic>
        <p:nvPicPr>
          <p:cNvPr id="8" name="Рисунок 7" descr="27173456_801212173420805_235825988614549007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3214678" cy="2136317"/>
          </a:xfrm>
          <a:prstGeom prst="rect">
            <a:avLst/>
          </a:prstGeom>
        </p:spPr>
      </p:pic>
      <p:pic>
        <p:nvPicPr>
          <p:cNvPr id="9" name="Рисунок 8" descr="27368553_801212600087429_628078749471836203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3143240" cy="2088842"/>
          </a:xfrm>
          <a:prstGeom prst="rect">
            <a:avLst/>
          </a:prstGeom>
        </p:spPr>
      </p:pic>
      <p:pic>
        <p:nvPicPr>
          <p:cNvPr id="10" name="Рисунок 9" descr="27067769_801211440087545_761505475108613946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42852"/>
            <a:ext cx="2200275" cy="3321170"/>
          </a:xfrm>
          <a:prstGeom prst="rect">
            <a:avLst/>
          </a:prstGeom>
        </p:spPr>
      </p:pic>
      <p:sp>
        <p:nvSpPr>
          <p:cNvPr id="15" name="Блок-схема: перфолента 14"/>
          <p:cNvSpPr/>
          <p:nvPr/>
        </p:nvSpPr>
        <p:spPr>
          <a:xfrm>
            <a:off x="3203848" y="2420888"/>
            <a:ext cx="2592288" cy="2016224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Змагання з лижного туризму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2018\ОДЦТКУМ\Лижі область\інтернет\27500736_200737450530906_1187207930265570545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88640"/>
            <a:ext cx="3024336" cy="1872008"/>
          </a:xfrm>
          <a:prstGeom prst="rect">
            <a:avLst/>
          </a:prstGeom>
          <a:noFill/>
        </p:spPr>
      </p:pic>
      <p:pic>
        <p:nvPicPr>
          <p:cNvPr id="12" name="Рисунок 11" descr="D:\2020\ОДЦТКУМ\ЛИЖНІ область\фото\86490744_111912687056546_6072060918672392192_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645024"/>
            <a:ext cx="3275856" cy="234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706883"/>
            <a:ext cx="2869490" cy="1912993"/>
          </a:xfrm>
          <a:prstGeom prst="rect">
            <a:avLst/>
          </a:prstGeom>
        </p:spPr>
      </p:pic>
      <p:pic>
        <p:nvPicPr>
          <p:cNvPr id="4" name="Рисунок 3" descr="IMG_3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356992"/>
            <a:ext cx="2000248" cy="3000372"/>
          </a:xfrm>
          <a:prstGeom prst="rect">
            <a:avLst/>
          </a:prstGeom>
        </p:spPr>
      </p:pic>
      <p:pic>
        <p:nvPicPr>
          <p:cNvPr id="6" name="Рисунок 5" descr="IMG_6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251" y="3714752"/>
            <a:ext cx="3076395" cy="1730472"/>
          </a:xfrm>
          <a:prstGeom prst="rect">
            <a:avLst/>
          </a:prstGeom>
        </p:spPr>
      </p:pic>
      <p:pic>
        <p:nvPicPr>
          <p:cNvPr id="7" name="Рисунок 6" descr="IMG_6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88640"/>
            <a:ext cx="3432032" cy="1930518"/>
          </a:xfrm>
          <a:prstGeom prst="rect">
            <a:avLst/>
          </a:prstGeom>
        </p:spPr>
      </p:pic>
      <p:sp>
        <p:nvSpPr>
          <p:cNvPr id="9" name="Блок-схема: перфолента 8"/>
          <p:cNvSpPr/>
          <p:nvPr/>
        </p:nvSpPr>
        <p:spPr>
          <a:xfrm>
            <a:off x="3275856" y="2492896"/>
            <a:ext cx="2448272" cy="201622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Змагання з велосипедного туризму</a:t>
            </a:r>
            <a:endParaRPr lang="uk-UA" dirty="0"/>
          </a:p>
        </p:txBody>
      </p:sp>
      <p:pic>
        <p:nvPicPr>
          <p:cNvPr id="10" name="Рисунок 9" descr="D:\2019\ОДЦТКУМ\велосипедні 2019\5. Вело\IMG_93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556792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2019\ОДЦТКУМ\велосипедні 2019\5. Вело\IMG_95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484784"/>
            <a:ext cx="32146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8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4786322"/>
            <a:ext cx="2928926" cy="1910943"/>
          </a:xfrm>
          <a:prstGeom prst="rect">
            <a:avLst/>
          </a:prstGeom>
        </p:spPr>
      </p:pic>
      <p:pic>
        <p:nvPicPr>
          <p:cNvPr id="7" name="Рисунок 6" descr="DSC08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642918"/>
            <a:ext cx="3071802" cy="2303852"/>
          </a:xfrm>
          <a:prstGeom prst="rect">
            <a:avLst/>
          </a:prstGeom>
        </p:spPr>
      </p:pic>
      <p:pic>
        <p:nvPicPr>
          <p:cNvPr id="8" name="Рисунок 7" descr="DSC07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3047988" cy="2285991"/>
          </a:xfrm>
          <a:prstGeom prst="rect">
            <a:avLst/>
          </a:prstGeom>
        </p:spPr>
      </p:pic>
      <p:pic>
        <p:nvPicPr>
          <p:cNvPr id="9" name="Рисунок 8" descr="DSC078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14290"/>
            <a:ext cx="2857488" cy="1857388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3275856" y="2492896"/>
            <a:ext cx="2448272" cy="2016224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Змагання </a:t>
            </a:r>
            <a:r>
              <a:rPr lang="uk-UA" dirty="0" err="1" smtClean="0">
                <a:solidFill>
                  <a:srgbClr val="002060"/>
                </a:solidFill>
              </a:rPr>
              <a:t>“Пам’яті</a:t>
            </a:r>
            <a:r>
              <a:rPr lang="uk-UA" dirty="0" smtClean="0">
                <a:solidFill>
                  <a:srgbClr val="002060"/>
                </a:solidFill>
              </a:rPr>
              <a:t> ветеранів </a:t>
            </a:r>
            <a:r>
              <a:rPr lang="uk-UA" dirty="0" err="1" smtClean="0">
                <a:solidFill>
                  <a:srgbClr val="002060"/>
                </a:solidFill>
              </a:rPr>
              <a:t>туризму”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D:\2015\ОДЦТКУМ\Памяті ветеранів туризму\фото\Вигода 1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89040"/>
            <a:ext cx="3085509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2015\ОДЦТКУМ\Памяті ветеранів туризму\фото\IMG_27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340768"/>
            <a:ext cx="31506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7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286256"/>
            <a:ext cx="3500430" cy="2196695"/>
          </a:xfrm>
          <a:prstGeom prst="rect">
            <a:avLst/>
          </a:prstGeom>
        </p:spPr>
      </p:pic>
      <p:pic>
        <p:nvPicPr>
          <p:cNvPr id="10" name="Рисунок 9" descr="IMG_20180616_121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7166"/>
            <a:ext cx="2928926" cy="1857364"/>
          </a:xfrm>
          <a:prstGeom prst="rect">
            <a:avLst/>
          </a:prstGeom>
        </p:spPr>
      </p:pic>
      <p:pic>
        <p:nvPicPr>
          <p:cNvPr id="11" name="Рисунок 10" descr="IMG_20180616_101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645024"/>
            <a:ext cx="2143122" cy="2857496"/>
          </a:xfrm>
          <a:prstGeom prst="rect">
            <a:avLst/>
          </a:prstGeom>
        </p:spPr>
      </p:pic>
      <p:pic>
        <p:nvPicPr>
          <p:cNvPr id="12" name="Рисунок 11" descr="IMG_27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785926"/>
            <a:ext cx="3214710" cy="2357454"/>
          </a:xfrm>
          <a:prstGeom prst="rect">
            <a:avLst/>
          </a:prstGeom>
        </p:spPr>
      </p:pic>
      <p:pic>
        <p:nvPicPr>
          <p:cNvPr id="13" name="Рисунок 12" descr="_DSC20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556792"/>
            <a:ext cx="3067801" cy="2039761"/>
          </a:xfrm>
          <a:prstGeom prst="rect">
            <a:avLst/>
          </a:prstGeom>
        </p:spPr>
      </p:pic>
      <p:pic>
        <p:nvPicPr>
          <p:cNvPr id="14" name="Рисунок 13" descr="36087040_10214303471512946_5066492457726771200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4653136"/>
            <a:ext cx="2643174" cy="1643074"/>
          </a:xfrm>
          <a:prstGeom prst="rect">
            <a:avLst/>
          </a:prstGeom>
        </p:spPr>
      </p:pic>
      <p:sp>
        <p:nvSpPr>
          <p:cNvPr id="9" name="Блок-схема: перфолента 8"/>
          <p:cNvSpPr/>
          <p:nvPr/>
        </p:nvSpPr>
        <p:spPr>
          <a:xfrm>
            <a:off x="3203848" y="2276872"/>
            <a:ext cx="2448272" cy="201622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CC6600"/>
                </a:solidFill>
              </a:rPr>
              <a:t>Чемпіонат області з пішохідного туризму </a:t>
            </a:r>
            <a:endParaRPr lang="uk-UA" dirty="0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149080"/>
            <a:ext cx="3000396" cy="1987276"/>
          </a:xfrm>
          <a:prstGeom prst="rect">
            <a:avLst/>
          </a:prstGeom>
        </p:spPr>
      </p:pic>
      <p:pic>
        <p:nvPicPr>
          <p:cNvPr id="5" name="Рисунок 4" descr="DSC_33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01359" y="3899181"/>
            <a:ext cx="3208050" cy="2124813"/>
          </a:xfrm>
          <a:prstGeom prst="rect">
            <a:avLst/>
          </a:prstGeom>
        </p:spPr>
      </p:pic>
      <p:pic>
        <p:nvPicPr>
          <p:cNvPr id="6" name="Рисунок 5" descr="DSC_3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25310" y="734931"/>
            <a:ext cx="3235721" cy="2143140"/>
          </a:xfrm>
          <a:prstGeom prst="rect">
            <a:avLst/>
          </a:prstGeom>
        </p:spPr>
      </p:pic>
      <p:pic>
        <p:nvPicPr>
          <p:cNvPr id="8" name="Рисунок 7" descr="DSC_35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4664"/>
            <a:ext cx="2879470" cy="1643074"/>
          </a:xfrm>
          <a:prstGeom prst="rect">
            <a:avLst/>
          </a:prstGeom>
        </p:spPr>
      </p:pic>
      <p:pic>
        <p:nvPicPr>
          <p:cNvPr id="9" name="Рисунок 8" descr="DSC_35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484080" y="788730"/>
            <a:ext cx="3127866" cy="2071703"/>
          </a:xfrm>
          <a:prstGeom prst="rect">
            <a:avLst/>
          </a:prstGeom>
        </p:spPr>
      </p:pic>
      <p:pic>
        <p:nvPicPr>
          <p:cNvPr id="10" name="Рисунок 9" descr="DSC_3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695718" y="3745442"/>
            <a:ext cx="3071834" cy="2150918"/>
          </a:xfrm>
          <a:prstGeom prst="rect">
            <a:avLst/>
          </a:prstGeom>
        </p:spPr>
      </p:pic>
      <p:sp>
        <p:nvSpPr>
          <p:cNvPr id="11" name="Блок-схема: перфолента 10"/>
          <p:cNvSpPr/>
          <p:nvPr/>
        </p:nvSpPr>
        <p:spPr>
          <a:xfrm>
            <a:off x="3275856" y="2060848"/>
            <a:ext cx="2520280" cy="2016224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33CC33"/>
                </a:solidFill>
              </a:rPr>
              <a:t>Змагання з пішохідного туризму </a:t>
            </a:r>
          </a:p>
          <a:p>
            <a:pPr algn="ctr"/>
            <a:r>
              <a:rPr lang="uk-UA" dirty="0" err="1" smtClean="0">
                <a:solidFill>
                  <a:srgbClr val="33CC33"/>
                </a:solidFill>
              </a:rPr>
              <a:t>“Срібний</a:t>
            </a:r>
            <a:r>
              <a:rPr lang="uk-UA" dirty="0" smtClean="0">
                <a:solidFill>
                  <a:srgbClr val="33CC33"/>
                </a:solidFill>
              </a:rPr>
              <a:t> </a:t>
            </a:r>
            <a:r>
              <a:rPr lang="uk-UA" dirty="0" err="1" smtClean="0">
                <a:solidFill>
                  <a:srgbClr val="33CC33"/>
                </a:solidFill>
              </a:rPr>
              <a:t>карабін”</a:t>
            </a:r>
            <a:endParaRPr lang="uk-UA" dirty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2285</TotalTime>
  <Words>283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Поток</vt:lpstr>
      <vt:lpstr>Документ Microsoft Office Word 97 - 2003</vt:lpstr>
      <vt:lpstr>Слайд 1</vt:lpstr>
      <vt:lpstr>Слайд 2</vt:lpstr>
      <vt:lpstr>Слайд 3</vt:lpstr>
      <vt:lpstr>Туристсько-спортивна діяльність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Степан</cp:lastModifiedBy>
  <cp:revision>183</cp:revision>
  <dcterms:created xsi:type="dcterms:W3CDTF">2015-07-03T05:40:54Z</dcterms:created>
  <dcterms:modified xsi:type="dcterms:W3CDTF">2020-02-26T15:08:17Z</dcterms:modified>
</cp:coreProperties>
</file>